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65" r:id="rId6"/>
    <p:sldId id="261" r:id="rId7"/>
    <p:sldId id="276" r:id="rId8"/>
    <p:sldId id="288" r:id="rId9"/>
    <p:sldId id="308" r:id="rId10"/>
    <p:sldId id="268" r:id="rId11"/>
    <p:sldId id="309" r:id="rId12"/>
    <p:sldId id="310" r:id="rId13"/>
    <p:sldId id="311" r:id="rId14"/>
    <p:sldId id="258" r:id="rId15"/>
    <p:sldId id="314" r:id="rId16"/>
    <p:sldId id="312" r:id="rId17"/>
    <p:sldId id="275" r:id="rId18"/>
    <p:sldId id="313" r:id="rId19"/>
    <p:sldId id="274" r:id="rId20"/>
    <p:sldId id="30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7A4A32-45A2-2078-03DB-8727F08EEA2A}" name="Dylan Kennedy" initials="DK" userId="S::dkennedy@fbla.org::2de3f995-9ff0-4317-9e66-1ef7f27d54c0" providerId="AD"/>
  <p188:author id="{46E485B7-0036-7CD9-821C-7420B1739DD7}" name="Kent Storm" initials="KS" userId="S::kstorm@fbla.org::5b79b41c-8b26-4c62-8c42-95e2ae2e7dc1" providerId="AD"/>
  <p188:author id="{758866F8-A053-BDF8-E6CD-6922538BDB99}" name="Michele Lunsford" initials="ML" userId="S::mlunsford@fbla.org::0ad04dc7-a9ed-4749-8f46-79c4474294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B19"/>
    <a:srgbClr val="2D86C3"/>
    <a:srgbClr val="3C6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1758C9-E19B-46AC-A60D-2947E136F2A1}" v="321" dt="2025-11-03T14:20:55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02" y="48"/>
      </p:cViewPr>
      <p:guideLst>
        <p:guide orient="horz" pos="10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EDB4D-B1AE-874A-832F-765B13DC8C3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639B7-F4BE-BC47-AE29-59DA193AF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7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639B7-F4BE-BC47-AE29-59DA193AFC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29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F80537E-8BF6-42C6-A09A-0CCB93A10C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5EE39-CA13-C0CE-676D-3C9FBCEF8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6441"/>
            <a:ext cx="9144000" cy="1310460"/>
          </a:xfrm>
        </p:spPr>
        <p:txBody>
          <a:bodyPr anchor="b">
            <a:noAutofit/>
          </a:bodyPr>
          <a:lstStyle>
            <a:lvl1pPr algn="l">
              <a:defRPr sz="8000" b="1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34A5A-983F-3829-D7C7-8F0660343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80830"/>
            <a:ext cx="5667632" cy="46333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SUBHEADING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3EDCD31-2566-8154-61A6-835C25A8E116}"/>
              </a:ext>
            </a:extLst>
          </p:cNvPr>
          <p:cNvSpPr/>
          <p:nvPr userDrawn="1"/>
        </p:nvSpPr>
        <p:spPr>
          <a:xfrm>
            <a:off x="555626" y="162190"/>
            <a:ext cx="2501751" cy="1250876"/>
          </a:xfrm>
          <a:custGeom>
            <a:avLst/>
            <a:gdLst/>
            <a:ahLst/>
            <a:cxnLst/>
            <a:rect l="l" t="t" r="r" b="b"/>
            <a:pathLst>
              <a:path w="3534827" h="1767414">
                <a:moveTo>
                  <a:pt x="0" y="0"/>
                </a:moveTo>
                <a:lnTo>
                  <a:pt x="3534827" y="0"/>
                </a:lnTo>
                <a:lnTo>
                  <a:pt x="3534827" y="1767413"/>
                </a:lnTo>
                <a:lnTo>
                  <a:pt x="0" y="1767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EA8C37-C082-6243-494C-EFC4AAB456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3126901"/>
            <a:ext cx="9144000" cy="1354138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0FFCA41-46F9-9A03-63AA-462B767E48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4472" y="5500986"/>
            <a:ext cx="3902102" cy="581025"/>
          </a:xfrm>
          <a:prstGeom prst="roundRect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865259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6756CA57-62F2-1EC8-7BA0-9389BB53E7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17812" y="1566117"/>
            <a:ext cx="2787157" cy="27875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FDE3BE69-0BDE-8E0F-8906-BEA2E49D20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02421" y="1566117"/>
            <a:ext cx="2787157" cy="27875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F2BA2C56-C957-7CCA-53B1-141B621D4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87031" y="1566117"/>
            <a:ext cx="2787157" cy="27875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77661191-B327-9D4D-08B7-92BB750E9A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2565" y="5612647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BFC73699-A898-C350-915B-5E0879AC6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2566" y="4983165"/>
            <a:ext cx="3137648" cy="508529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EAD18D5-FD74-55EF-09FB-32C5C95455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42566" y="4607947"/>
            <a:ext cx="3137648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4E61281D-41C0-0331-A42E-D2B5AFE75D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2565" y="5987865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7365AAF0-99EC-0D2A-4EAA-535979F5E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7175" y="5612647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5144EAAB-ABF0-BF1B-4BA8-C7A2A74262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7176" y="4983165"/>
            <a:ext cx="3137648" cy="508529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8C8E56F7-7CF9-8F97-4611-163A6B5571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27176" y="4607947"/>
            <a:ext cx="3137648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47" name="Text Placeholder 19">
            <a:extLst>
              <a:ext uri="{FF2B5EF4-FFF2-40B4-BE49-F238E27FC236}">
                <a16:creationId xmlns:a16="http://schemas.microsoft.com/office/drawing/2014/main" id="{F6D35793-56FF-7EC2-F79E-F26A256C5E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27175" y="5987865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247B3CE5-D182-81C3-3626-F9F7A6B709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44852" y="5612647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9" name="Text Placeholder 19">
            <a:extLst>
              <a:ext uri="{FF2B5EF4-FFF2-40B4-BE49-F238E27FC236}">
                <a16:creationId xmlns:a16="http://schemas.microsoft.com/office/drawing/2014/main" id="{A13B3706-BDBB-2FBB-9E5C-137AB14A3B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44853" y="4983165"/>
            <a:ext cx="3137648" cy="508529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50" name="Text Placeholder 19">
            <a:extLst>
              <a:ext uri="{FF2B5EF4-FFF2-40B4-BE49-F238E27FC236}">
                <a16:creationId xmlns:a16="http://schemas.microsoft.com/office/drawing/2014/main" id="{7ED2B3BB-28CD-3D8A-F03B-B9E46A311F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44853" y="4607947"/>
            <a:ext cx="3137648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1" name="Text Placeholder 19">
            <a:extLst>
              <a:ext uri="{FF2B5EF4-FFF2-40B4-BE49-F238E27FC236}">
                <a16:creationId xmlns:a16="http://schemas.microsoft.com/office/drawing/2014/main" id="{7B5DE8A6-CF9B-CE5B-A7D1-C0FE99CDC2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44852" y="5987865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grpSp>
        <p:nvGrpSpPr>
          <p:cNvPr id="57" name="Group 16">
            <a:extLst>
              <a:ext uri="{FF2B5EF4-FFF2-40B4-BE49-F238E27FC236}">
                <a16:creationId xmlns:a16="http://schemas.microsoft.com/office/drawing/2014/main" id="{24D7D2F8-268B-338A-220C-4520A2CFB9ED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5282B50E-DA9F-16AB-8A9F-999E47B19CDF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957EE196-5FBA-408F-C24D-42F324AF0F67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16">
            <a:extLst>
              <a:ext uri="{FF2B5EF4-FFF2-40B4-BE49-F238E27FC236}">
                <a16:creationId xmlns:a16="http://schemas.microsoft.com/office/drawing/2014/main" id="{5A339C0D-0948-1A73-010A-F9EA0466B26A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9BBC8990-942C-F9DF-525C-92F41D08F01D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C1380AE9-6BEF-9BEA-9ABC-C8441FFFA6B4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15">
            <a:extLst>
              <a:ext uri="{FF2B5EF4-FFF2-40B4-BE49-F238E27FC236}">
                <a16:creationId xmlns:a16="http://schemas.microsoft.com/office/drawing/2014/main" id="{542FCCD6-6E2A-2DA1-D20E-A464BC93B668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880A41-8091-2112-9CB9-E1258ED19BEE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D12C5DF0-7D68-40F0-FF8C-6AA2EA33E2F8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A34984E-446B-7C6D-72C5-62F2A21E1FDE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233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558E5DB-D7BB-7642-F8C2-87038E1E5628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E563E5FF-BB2E-B00A-ED17-75CF2D97716B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CD31805-46A0-4508-BA51-8C235002E9CC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6">
            <a:extLst>
              <a:ext uri="{FF2B5EF4-FFF2-40B4-BE49-F238E27FC236}">
                <a16:creationId xmlns:a16="http://schemas.microsoft.com/office/drawing/2014/main" id="{A0502131-B94A-2356-487B-B6095AE0E88E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264EADC2-931E-282B-A35E-1017857D56AE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984F6E73-99FD-848B-09AC-D2145389C32C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BC1049AC-BD15-F483-107A-B7A2560B5800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3B8B7603-0375-3E61-7822-F312DC5C8333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0D33166E-9C77-423A-37C2-52F3BC9EE497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67B46BC-5B87-6D03-18DF-549DF37C06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23900" y="2038350"/>
            <a:ext cx="10515600" cy="451167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chart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C0F1337C-9A0A-5F5F-F9C3-E9164342D066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98F5066-897C-71AC-D66A-642BEFAD9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965941"/>
            <a:ext cx="10515600" cy="899409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49379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41AD-5F71-62B1-942B-5F734A6C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C2CA9-B121-30A9-B92A-322F239D5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12952-97D4-109F-3A92-72AFB5AF7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69234-FB31-1A71-9AC1-42188ED32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2D32E-E319-47BC-FD06-B57872AA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00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3070-7150-A91E-5BDD-A21426EA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9BBE4-6E03-D272-AF00-34F818E08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A6CC9-0E08-92CD-E233-6784026FA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5179C-0F80-B440-6F7D-4626B42D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842DF-251A-6263-A127-1B277C0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38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E204-DF7B-04BA-995C-28A1EA92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8089B-7F24-33A6-36F0-BB396BCBD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7F038-1CAF-2C09-684B-5F2984D8F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654FF-6F74-3E30-8A0A-8D71359BC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93A19-3377-401A-C52A-DCF089B60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F0FF3F-C2E3-61E9-86FC-E03F9AB2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F5D150-8C39-7223-56B4-3A1E2060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8E680-9533-8AEA-2B4E-35CC7377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2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4517-E626-0E87-CEC8-942432BDD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557FAF-82BB-9B81-1469-AFDB8CE3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6346B-62AB-8F4B-AD84-C1D8C022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155BA-6524-5AFD-A996-AF0D597C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21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36BB47-5F6B-F2CB-8822-D36AACE7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F18C6-96ED-D049-B37B-040632EE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6B266-8CDC-0333-496F-519968DA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3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8D65-C545-C39F-FE31-6C3E6EDA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FCDFD-2238-E678-A6CF-A11A5346F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513F9-81A4-EA37-4F5D-CAB51F0FF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F9F59-D566-3407-77D3-335473A0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3A2B6-7090-0D29-7356-59C2B81F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A4BA9-CDFA-C5C0-53C7-F102DDC0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39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4447-A3DA-DB9B-66D4-043EEB27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33FE7-BC19-AFEC-3D3A-8E1CE91FB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4670D-186D-27FC-CC58-3A6892D7A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84383-3132-A4E9-A9EC-48F0CF58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DBF08-1BA8-6EEB-708A-A18FF568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90B98-F4BB-CA90-1E7E-65656355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5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E798-9BC7-E2A9-3D8E-F4BC1965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39522-BF67-16B4-7763-F5A66A060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A09B2-CEC4-8EC7-4EA7-B1E1B28B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49F79-BD46-7340-DD9C-ED3154084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1321E-24EA-1A44-FA24-94EAD1B2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2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2B9DE16-B594-D29C-FAD0-BD00EE816B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A03807-068A-A407-C309-75AA8E3111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1459" y="762820"/>
            <a:ext cx="5331578" cy="5332359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754E10-5099-7A7C-B55B-75279B231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2173" y="3052034"/>
            <a:ext cx="4213654" cy="106276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Section 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34C41C0-30D9-2F91-CC81-19D2A2F94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2173" y="2176795"/>
            <a:ext cx="2594920" cy="545857"/>
          </a:xfrm>
          <a:prstGeom prst="roundRect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SUBHEAD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93F7F02A-45A9-C50A-1000-2358A5385013}"/>
              </a:ext>
            </a:extLst>
          </p:cNvPr>
          <p:cNvSpPr/>
          <p:nvPr userDrawn="1"/>
        </p:nvSpPr>
        <p:spPr>
          <a:xfrm>
            <a:off x="555626" y="162190"/>
            <a:ext cx="2501751" cy="1250876"/>
          </a:xfrm>
          <a:custGeom>
            <a:avLst/>
            <a:gdLst/>
            <a:ahLst/>
            <a:cxnLst/>
            <a:rect l="l" t="t" r="r" b="b"/>
            <a:pathLst>
              <a:path w="3534827" h="1767414">
                <a:moveTo>
                  <a:pt x="0" y="0"/>
                </a:moveTo>
                <a:lnTo>
                  <a:pt x="3534827" y="0"/>
                </a:lnTo>
                <a:lnTo>
                  <a:pt x="3534827" y="1767413"/>
                </a:lnTo>
                <a:lnTo>
                  <a:pt x="0" y="1767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4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425DC-4F99-37FA-EDFB-51C320C30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4A8CF-2C2F-CD09-966F-9D65F16E8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701D5-CF67-193F-8DD3-58563D9B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687F2-81F3-A13B-90FD-57A62D2B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3710-E321-2839-01D7-C40CADA15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4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FF8DFE40-CDFF-62F1-B5B5-05E38EBF22DB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52808899-3277-6C9E-7BDD-286D96C87936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D39D06D3-E1D5-EE5D-632B-31121A87B8CA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08E00283-EB1B-16E4-ADDC-29896C0B86A8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11324817-6C50-82F4-F922-1D8EB1195081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4EBF5B7A-8E12-945B-F7F2-2F3FF9F0F9BB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A31D04D-0BD9-BB34-F70F-E054404A35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2622797"/>
            <a:ext cx="5067301" cy="4017962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25463546-43C0-BD4F-622D-4CEC7C6A6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5689" y="2622797"/>
            <a:ext cx="5084240" cy="4017962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FD66BB11-F4D3-5FEA-B693-DF76D9D111FE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7D2201-2A84-2B45-24B7-C6BB66CB7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1175850"/>
            <a:ext cx="10515600" cy="68869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Meeting Agenda Headline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E2261A76-F394-7959-EF14-42E87411C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899" y="2087449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200" b="1"/>
            </a:lvl1pPr>
          </a:lstStyle>
          <a:p>
            <a:pPr lvl="0"/>
            <a:r>
              <a:rPr lang="en-US"/>
              <a:t>Insert Subhead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14978BC0-AD7E-0354-C45E-C51302AE44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5689" y="2087449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200" b="1"/>
            </a:lvl1pPr>
          </a:lstStyle>
          <a:p>
            <a:pPr lvl="0"/>
            <a:r>
              <a:rPr lang="en-US"/>
              <a:t>Insert Subhead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06AA87-FBA3-3AF5-35B7-B49AC5106201}"/>
              </a:ext>
            </a:extLst>
          </p:cNvPr>
          <p:cNvCxnSpPr>
            <a:cxnSpLocks/>
          </p:cNvCxnSpPr>
          <p:nvPr userDrawn="1"/>
        </p:nvCxnSpPr>
        <p:spPr>
          <a:xfrm>
            <a:off x="5965476" y="2014063"/>
            <a:ext cx="5312" cy="46266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7D51B8-B7BC-2CC0-2B53-DBFC3686D6D5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DD5D669E-46D2-7BFC-A709-8C8D07DF6314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C0905044-B9A5-3A2D-B563-FA33FA37A8BC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224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4AC3F586-6802-AA7B-DD99-3245C4952A9A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53A9A480-55EE-D831-B1D0-98AE9F5E169B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97397EC1-66C6-1F8E-AB45-C488266743E3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BFF61EDA-3C26-B533-DC2A-0A8F2C649E88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FF58928F-2A21-B58C-E8A9-B0936A1E3EAE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DFE39764-5748-CDD7-B188-7B8D691F4B0E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A53600D4-E3F5-3920-F81A-FBB37E1B2EF6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E8CC5D4-04C4-B2B4-F913-471EF29A75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3964" y="2266950"/>
            <a:ext cx="4935965" cy="3398838"/>
          </a:xfrm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55FFA8B-993F-8799-9C9C-DBC67BCFE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0" y="2266950"/>
            <a:ext cx="5372100" cy="4044950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6B14866-EA53-520D-31A6-296B1AF79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1116986"/>
            <a:ext cx="10515600" cy="74006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Headline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76BA7B-004F-531A-385D-85605081870C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B7D87145-D56C-B13E-7A72-4808DCD316EB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7A80287E-C0D6-6767-1669-4537379552B1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302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B6BA899E-82A6-949C-A8A5-96290CB6F215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984AACE3-DCDF-9A72-ACEA-4180B275EB24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FE400035-8F74-8DD5-C0E6-F813A6EF201A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AD914409-A8DC-9C43-C49E-63FC37226C6D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8F19384B-C0D8-C093-5AA0-F0291C365DE5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CD99740D-CF04-F5EB-1D37-9EA932814867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CCB0215C-267D-8311-2858-32BEED887D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3650" y="2131002"/>
            <a:ext cx="5236568" cy="3022889"/>
          </a:xfrm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C1FDC88-4808-4659-9789-7A1E04168A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4814" y="2131001"/>
            <a:ext cx="5236568" cy="3022889"/>
          </a:xfrm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89B7D0F-962B-D297-77FC-5D2547EB18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5291528"/>
            <a:ext cx="5235575" cy="13489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A4F9C495-9AA0-52A0-02AD-65F2CFB71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2214" y="5291528"/>
            <a:ext cx="5235575" cy="13489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433E2A71-6586-8B57-7B8F-3DCE56FAD305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8D613E5-4AAF-F5DF-75AD-26287EB52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1079639"/>
            <a:ext cx="10515600" cy="784578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Headline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5EE522-F910-CD98-D1A8-6DFAA08072E6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ADA5F0E2-D328-D7F4-9BBB-DF66F17E3E6D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70AEDA07-5736-CC37-D993-3E2826EA46EB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736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>
            <a:extLst>
              <a:ext uri="{FF2B5EF4-FFF2-40B4-BE49-F238E27FC236}">
                <a16:creationId xmlns:a16="http://schemas.microsoft.com/office/drawing/2014/main" id="{CC62D5B2-A139-5533-A117-B681E2F85656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F47F7697-5380-A5A0-2C87-2048DD1BD2E2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3B728E80-874D-6BC3-DA62-FBF0102E6CB2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00A089C5-E9E9-94A9-73E1-BBFB5C8F0CF9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F828B821-5948-912A-7E4A-C43B90DD76F5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C346AF2A-D3C7-42F8-4257-52F9F0311A15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5AB602-5E27-D6AB-235E-08826AA405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2622797"/>
            <a:ext cx="5067301" cy="4017962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2E95A60C-B4F1-5EFD-CFF3-A45F9972BD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5689" y="2622797"/>
            <a:ext cx="5084240" cy="4017962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689409F3-D591-CF3A-8189-040D58C6200E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19B450E-4D40-8FD5-F7A4-B895BA23B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1143000"/>
            <a:ext cx="10515600" cy="721576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Headline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6C63C63A-0AA8-45D0-A5A0-57AAD4434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899" y="2087449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200" b="1"/>
            </a:lvl1pPr>
          </a:lstStyle>
          <a:p>
            <a:pPr lvl="0"/>
            <a:r>
              <a:rPr lang="en-US"/>
              <a:t>Insert Subhead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63B74E56-DBE6-9469-6CBC-ED52B401DF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5689" y="2087449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200" b="1"/>
            </a:lvl1pPr>
          </a:lstStyle>
          <a:p>
            <a:pPr lvl="0"/>
            <a:r>
              <a:rPr lang="en-US"/>
              <a:t>Insert Subhead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58381D-A4EF-355E-D12B-56BBFC2E55DE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B92C7B7D-2564-88B3-4C53-E15DAB5A85B7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ACFD5B7-2052-96B7-C316-BB0D64F6EB6E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1388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>
            <a:extLst>
              <a:ext uri="{FF2B5EF4-FFF2-40B4-BE49-F238E27FC236}">
                <a16:creationId xmlns:a16="http://schemas.microsoft.com/office/drawing/2014/main" id="{62877303-FB0E-D34C-ACFF-8339E6F8DCC9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18FC08F0-108D-7B40-4FA8-AF55425D09FC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CF0FBD23-CFCD-D1AF-4422-7A0818B621F3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619C525D-5988-5DE9-A718-83F5EB7A0C24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93D83CC1-ED67-DAAF-14D3-E3CBC3D5C6CD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79293095-BF6E-8C1E-193C-2A07F9CD72B5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0A3F4699-F9EF-C93D-BD65-F2239907A613}"/>
              </a:ext>
            </a:extLst>
          </p:cNvPr>
          <p:cNvSpPr/>
          <p:nvPr userDrawn="1"/>
        </p:nvSpPr>
        <p:spPr>
          <a:xfrm>
            <a:off x="9830449" y="555731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AEEF860-8383-48C3-CB1A-7BCC42BE9B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1368311"/>
            <a:ext cx="5106219" cy="12175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118609A-9F66-CBE0-8602-EBAEC5B1E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367" y="2731202"/>
            <a:ext cx="5106219" cy="12175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7392DC7-3142-4846-21A2-78BBEE3CA4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5367" y="4094093"/>
            <a:ext cx="5106219" cy="12175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1F913B15-35CE-1A54-0E78-4BE629A98A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952" y="5456984"/>
            <a:ext cx="5116873" cy="12175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CE89AFF9-1DA3-04B4-CE09-A7002F54BC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5952" y="1368311"/>
            <a:ext cx="5116873" cy="1217518"/>
          </a:xfrm>
          <a:prstGeom prst="roundRect">
            <a:avLst/>
          </a:prstGeom>
          <a:solidFill>
            <a:schemeClr val="accent4"/>
          </a:solidFill>
          <a:ln w="381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FA85E908-024D-2DDF-4DF7-31146F228E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6582" y="2731202"/>
            <a:ext cx="5116873" cy="1217518"/>
          </a:xfrm>
          <a:prstGeom prst="roundRect">
            <a:avLst/>
          </a:prstGeom>
          <a:solidFill>
            <a:schemeClr val="accent4"/>
          </a:solidFill>
          <a:ln w="381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4D08B6A5-001D-5A9A-F1B6-F9DA5E0F43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6583" y="4094093"/>
            <a:ext cx="5116873" cy="1217518"/>
          </a:xfrm>
          <a:prstGeom prst="roundRect">
            <a:avLst/>
          </a:prstGeom>
          <a:solidFill>
            <a:schemeClr val="accent4"/>
          </a:solidFill>
          <a:ln w="381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50525CBC-17F3-C245-6B75-79C64C2AF7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5948" y="5456897"/>
            <a:ext cx="5116873" cy="1217518"/>
          </a:xfrm>
          <a:prstGeom prst="roundRect">
            <a:avLst/>
          </a:prstGeom>
          <a:solidFill>
            <a:schemeClr val="accent4"/>
          </a:solidFill>
          <a:ln w="381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34FC266-12AB-7043-B6C0-42A4F30DB25D}"/>
              </a:ext>
            </a:extLst>
          </p:cNvPr>
          <p:cNvSpPr/>
          <p:nvPr userDrawn="1"/>
        </p:nvSpPr>
        <p:spPr>
          <a:xfrm>
            <a:off x="5859773" y="1368311"/>
            <a:ext cx="486551" cy="53061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863ED2-DF50-C0C1-9028-B7286CAC6D16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290552AF-0BB5-B077-B637-A6E914AC5058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02C3DAD-8C5E-5DD8-44D5-C162366300A1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BF1E97F-CECB-E29D-EFAA-5A189B007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28" y="528923"/>
            <a:ext cx="10515600" cy="721576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76483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7B7478E5-48CC-D776-6A20-070B69385A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ABDD329-1EC7-3037-DAB1-37784EFBF8C6}"/>
              </a:ext>
            </a:extLst>
          </p:cNvPr>
          <p:cNvSpPr/>
          <p:nvPr userDrawn="1"/>
        </p:nvSpPr>
        <p:spPr>
          <a:xfrm>
            <a:off x="752354" y="428264"/>
            <a:ext cx="1955456" cy="977728"/>
          </a:xfrm>
          <a:custGeom>
            <a:avLst/>
            <a:gdLst/>
            <a:ahLst/>
            <a:cxnLst/>
            <a:rect l="l" t="t" r="r" b="b"/>
            <a:pathLst>
              <a:path w="3534827" h="1767414">
                <a:moveTo>
                  <a:pt x="0" y="0"/>
                </a:moveTo>
                <a:lnTo>
                  <a:pt x="3534827" y="0"/>
                </a:lnTo>
                <a:lnTo>
                  <a:pt x="3534827" y="1767413"/>
                </a:lnTo>
                <a:lnTo>
                  <a:pt x="0" y="1767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065F5208-C22F-68C2-9C85-5934C56BA073}"/>
              </a:ext>
            </a:extLst>
          </p:cNvPr>
          <p:cNvSpPr txBox="1"/>
          <p:nvPr/>
        </p:nvSpPr>
        <p:spPr>
          <a:xfrm>
            <a:off x="575081" y="1430836"/>
            <a:ext cx="13840757" cy="549317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8"/>
              </a:lnSpc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99322-87A0-D67B-1B11-0FC241D9CE8B}"/>
              </a:ext>
            </a:extLst>
          </p:cNvPr>
          <p:cNvSpPr/>
          <p:nvPr userDrawn="1"/>
        </p:nvSpPr>
        <p:spPr>
          <a:xfrm>
            <a:off x="1638300" y="1644009"/>
            <a:ext cx="8983134" cy="3552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F27D53B7-5A29-90C5-7DB7-8A2B93231993}"/>
              </a:ext>
            </a:extLst>
          </p:cNvPr>
          <p:cNvSpPr/>
          <p:nvPr userDrawn="1"/>
        </p:nvSpPr>
        <p:spPr>
          <a:xfrm>
            <a:off x="5787060" y="1310801"/>
            <a:ext cx="855476" cy="686520"/>
          </a:xfrm>
          <a:custGeom>
            <a:avLst/>
            <a:gdLst/>
            <a:ahLst/>
            <a:cxnLst/>
            <a:rect l="l" t="t" r="r" b="b"/>
            <a:pathLst>
              <a:path w="1376613" h="1104732">
                <a:moveTo>
                  <a:pt x="0" y="0"/>
                </a:moveTo>
                <a:lnTo>
                  <a:pt x="1376614" y="0"/>
                </a:lnTo>
                <a:lnTo>
                  <a:pt x="1376614" y="1104732"/>
                </a:lnTo>
                <a:lnTo>
                  <a:pt x="0" y="110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5FDA185A-EF03-57EA-EBE1-B03316063D40}"/>
              </a:ext>
            </a:extLst>
          </p:cNvPr>
          <p:cNvSpPr/>
          <p:nvPr userDrawn="1"/>
        </p:nvSpPr>
        <p:spPr>
          <a:xfrm rot="-10800000">
            <a:off x="5787060" y="4853181"/>
            <a:ext cx="855476" cy="686520"/>
          </a:xfrm>
          <a:custGeom>
            <a:avLst/>
            <a:gdLst/>
            <a:ahLst/>
            <a:cxnLst/>
            <a:rect l="l" t="t" r="r" b="b"/>
            <a:pathLst>
              <a:path w="1376613" h="1104732">
                <a:moveTo>
                  <a:pt x="0" y="0"/>
                </a:moveTo>
                <a:lnTo>
                  <a:pt x="1376614" y="0"/>
                </a:lnTo>
                <a:lnTo>
                  <a:pt x="1376614" y="1104732"/>
                </a:lnTo>
                <a:lnTo>
                  <a:pt x="0" y="110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18E60E-6B0B-FEF4-3897-AB5EB51852D0}"/>
              </a:ext>
            </a:extLst>
          </p:cNvPr>
          <p:cNvCxnSpPr/>
          <p:nvPr userDrawn="1"/>
        </p:nvCxnSpPr>
        <p:spPr>
          <a:xfrm>
            <a:off x="4061674" y="6369434"/>
            <a:ext cx="413638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E4195B0-E698-0A5A-6EC8-14BCD7ED92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8398" y="5797601"/>
            <a:ext cx="5722937" cy="70802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– Insert Attribution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CEC8325-960A-3499-F0F6-498A6C6B90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4539" y="2210494"/>
            <a:ext cx="8196262" cy="2506495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Quote</a:t>
            </a:r>
          </a:p>
        </p:txBody>
      </p:sp>
    </p:spTree>
    <p:extLst>
      <p:ext uri="{BB962C8B-B14F-4D97-AF65-F5344CB8AC3E}">
        <p14:creationId xmlns:p14="http://schemas.microsoft.com/office/powerpoint/2010/main" val="291974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498C817E-AFA7-0DA2-8569-EBBAA499684F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1ED41E6F-6C37-F5E9-F495-1F7F0F440DFB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4BF88719-A09F-3F82-900F-6FA89B9585D5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5D9E5C6E-C496-E496-A073-CCC7001CC11E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BB62BA84-B368-D81E-7640-E7C8169DCC35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48B93896-EA1F-0C65-DDDE-38C27655094D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EEECE6CF-645D-72A3-7BFB-63829AC72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42857" y="1752171"/>
            <a:ext cx="4462237" cy="4462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0FA855-424C-CA55-F17B-0D22224C0D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1398" y="3743325"/>
            <a:ext cx="4402137" cy="50852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163A84E5-5E1A-0443-C5DD-07131C323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1398" y="2860410"/>
            <a:ext cx="4402137" cy="508529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39F182D-A0DF-1E87-E7F3-7E623BB772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1399" y="2268538"/>
            <a:ext cx="4402137" cy="50852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2271F7B-BCDE-698E-6DD7-A8658FCE96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1397" y="4251854"/>
            <a:ext cx="4402137" cy="50852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FCF35819-481D-F45A-E72C-01138512F6B3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816836-C918-B874-F19C-CD385121BD32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3EA21D57-6361-B20B-6FFD-79494CF9E6FC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2A9037AC-CA73-AFF5-97EC-BD2A83DAE40A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4854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6E4EBD-2548-0854-1BD5-5D084CF3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27B10-17C4-1597-87B5-6159AB808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A4310-AEEC-7A96-1024-26FC5C82F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837F3E-2B42-AA4F-9B0B-4A64B9E7706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62267-CD9F-C70F-B36B-2C3764AFA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BC692-FB48-3EA8-6110-07DF14290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7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1" r:id="rId10"/>
    <p:sldLayoutId id="2147483669" r:id="rId11"/>
    <p:sldLayoutId id="2147483650" r:id="rId12"/>
    <p:sldLayoutId id="2147483651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9472604-9BAE-390C-0580-4A1AA4B2A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9312"/>
            <a:ext cx="8972550" cy="2093976"/>
          </a:xfrm>
        </p:spPr>
        <p:txBody>
          <a:bodyPr>
            <a:normAutofit lnSpcReduction="10000"/>
          </a:bodyPr>
          <a:lstStyle/>
          <a:p>
            <a:r>
              <a:rPr lang="en-US" sz="3000" b="1" dirty="0"/>
              <a:t>In the chat, </a:t>
            </a:r>
            <a:r>
              <a:rPr lang="en-US" sz="3000" b="1" i="1" dirty="0">
                <a:solidFill>
                  <a:srgbClr val="F4AB19"/>
                </a:solidFill>
              </a:rPr>
              <a:t>share the emoji </a:t>
            </a:r>
            <a:r>
              <a:rPr lang="en-US" sz="3000" b="1" dirty="0"/>
              <a:t>that represents how your fall is going so far, your name, and your state </a:t>
            </a:r>
          </a:p>
          <a:p>
            <a:endParaRPr lang="en-US" sz="1200" b="1" dirty="0"/>
          </a:p>
          <a:p>
            <a:r>
              <a:rPr lang="en-US" sz="3000" b="1" dirty="0"/>
              <a:t>🥳🥴🤪😵‍💫🫨</a:t>
            </a:r>
            <a:endParaRPr lang="en-US" sz="3000" b="1" dirty="0">
              <a:solidFill>
                <a:srgbClr val="F4AB1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FF5E3-C191-74C7-7AE8-ED2F685CB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0576" y="2407850"/>
            <a:ext cx="11039474" cy="13541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solidFill>
                  <a:srgbClr val="F4AB19"/>
                </a:solidFill>
              </a:rPr>
              <a:t>National Entpreneurship Month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5E957-F81F-0C5A-96E2-32CF4271D9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November 4,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08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797C0-A369-6F5E-C2C4-FC316FE35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EA73D8-5FA7-AD8A-80F7-F93BDDB1BC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Collegiate</a:t>
            </a:r>
          </a:p>
          <a:p>
            <a:r>
              <a:rPr lang="en-US" b="1" dirty="0">
                <a:latin typeface="Arial"/>
                <a:cs typeface="Arial"/>
              </a:rPr>
              <a:t>200 points for hosting a panel of business and industry professionals</a:t>
            </a:r>
          </a:p>
          <a:p>
            <a:r>
              <a:rPr lang="en-US" b="1" dirty="0">
                <a:latin typeface="Arial"/>
                <a:cs typeface="Arial"/>
              </a:rPr>
              <a:t>200 points for sponsoring a virtual or in-person meeting and greet networking session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100 BONUS points for participating in the Support Local Business Campaign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9B3E22-4388-DD9D-ADE4-24F915C7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Earn Points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5C83F-8AF7-1742-F855-BBA0EF60AC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6144" y="1939320"/>
            <a:ext cx="3029527" cy="46196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Outstanding Chapter</a:t>
            </a:r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002FBD2-EF4D-D32B-99A0-71E88A5AE696}"/>
              </a:ext>
            </a:extLst>
          </p:cNvPr>
          <p:cNvSpPr txBox="1">
            <a:spLocks/>
          </p:cNvSpPr>
          <p:nvPr/>
        </p:nvSpPr>
        <p:spPr>
          <a:xfrm>
            <a:off x="5982129" y="2549411"/>
            <a:ext cx="5067301" cy="40179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67A75-820E-1881-89AD-7A79E7634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99" y="57727"/>
            <a:ext cx="5341172" cy="67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90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752FB-175B-85A3-3E0A-EAC8284B65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Shark Tank: Members pitch ideas to teachers, alumni, or local business leaders.</a:t>
            </a:r>
          </a:p>
          <a:p>
            <a:r>
              <a:rPr lang="en-US" dirty="0">
                <a:latin typeface="Arial"/>
                <a:cs typeface="Arial"/>
              </a:rPr>
              <a:t>Entrepreneurship Escape Room: Solve business challenges to “unlock” success. </a:t>
            </a:r>
          </a:p>
          <a:p>
            <a:r>
              <a:rPr lang="en-US" dirty="0">
                <a:latin typeface="Arial"/>
                <a:cs typeface="Arial"/>
              </a:rPr>
              <a:t>Elevator Pitch Night: Practice 60-second pitches.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1B6AC-9D6C-2B3D-9715-9DA95A4AE7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933" y="2622797"/>
            <a:ext cx="5353728" cy="40179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Entrepreneur Spotlight Wall: Feature local/student entrepreneurs. </a:t>
            </a:r>
          </a:p>
          <a:p>
            <a:r>
              <a:rPr lang="en-US" dirty="0"/>
              <a:t>Themed Spirit Days: “Dress Like an Entrepreneur” or “Future CEO Day.” </a:t>
            </a:r>
          </a:p>
          <a:p>
            <a:r>
              <a:rPr lang="en-US" dirty="0"/>
              <a:t>Idea Jar: Students submit innovative ideas to be shared on social media.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0D1654-CED9-CB2D-104D-51C7EAA7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Activity Ideas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545A63-8240-47D9-757F-27F532B971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Member Engagement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81180E-6273-80B1-56C9-4A95361DB5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School-wide Engagement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02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8C6F3-5F61-CDF1-B3A9-60582DAEA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24FE86-FA49-AB37-8CE9-4014EB372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 Guest speakers, panel discussions, or field trips to local businesses. </a:t>
            </a:r>
          </a:p>
          <a:p>
            <a:r>
              <a:rPr lang="en-US" dirty="0"/>
              <a:t>Mentor-for-a-Day shadowing opportunities with entrepreneurs.</a:t>
            </a:r>
          </a:p>
          <a:p>
            <a:r>
              <a:rPr lang="en-US" dirty="0"/>
              <a:t> Social media Small Business Spotlight campaign.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61120-E8B6-D81B-6869-54F933AF6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933" y="2622797"/>
            <a:ext cx="5353728" cy="40179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#MyFutureBusiness Challenge: Share a dream business idea online. </a:t>
            </a:r>
          </a:p>
          <a:p>
            <a:r>
              <a:rPr lang="en-US" dirty="0"/>
              <a:t>Create a student-led podcast or video interview series with entrepreneurs. </a:t>
            </a:r>
          </a:p>
          <a:p>
            <a:r>
              <a:rPr lang="en-US" dirty="0"/>
              <a:t>Infographic contest showcasing innovative solutions.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6A928B-4E6F-4E4B-5986-8F4A4CE0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Activity Ideas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36D77-1880-5E18-95B0-B8D27F844E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Community &amp; Career Connections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15CD96-518C-3FA2-5542-8E195A1F42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Digital &amp; Creative Campaigns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218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8A5FD-AB58-5A7B-4EB1-7E346B495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656218-4C2D-189A-7A41-665C05192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November 15</a:t>
            </a:r>
          </a:p>
          <a:p>
            <a:r>
              <a:rPr lang="en-US" dirty="0">
                <a:latin typeface="Arial"/>
                <a:cs typeface="Arial"/>
              </a:rPr>
              <a:t>Each year, FBLA chapters across the country are encouraged to explore how businesses operate, recognize local entrepreneurs, and learn about the systems that support economic growth.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231951-3CFA-7632-17F8-AF82BEB0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American Enterprise Day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CC939-FAA6-7641-553F-FD36F8B95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Established in 1980 by President Jimmy Carter</a:t>
            </a:r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0EC2D12-A266-7D64-308B-504900E4A907}"/>
              </a:ext>
            </a:extLst>
          </p:cNvPr>
          <p:cNvSpPr txBox="1">
            <a:spLocks/>
          </p:cNvSpPr>
          <p:nvPr/>
        </p:nvSpPr>
        <p:spPr>
          <a:xfrm>
            <a:off x="5982129" y="2549411"/>
            <a:ext cx="5067301" cy="40179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latin typeface="Arial"/>
                <a:cs typeface="Arial"/>
              </a:rPr>
              <a:t>It’s a day for members to</a:t>
            </a:r>
          </a:p>
          <a:p>
            <a:r>
              <a:rPr lang="en-US" sz="2200" dirty="0">
                <a:latin typeface="Arial"/>
                <a:cs typeface="Arial"/>
              </a:rPr>
              <a:t>Explore how business and innovation contribute to thriving communities. </a:t>
            </a:r>
          </a:p>
          <a:p>
            <a:r>
              <a:rPr lang="en-US" sz="2200" dirty="0">
                <a:latin typeface="Arial"/>
                <a:cs typeface="Arial"/>
              </a:rPr>
              <a:t>Educate others about entrepreneurship and the impact of small businesses. </a:t>
            </a:r>
          </a:p>
          <a:p>
            <a:r>
              <a:rPr lang="en-US" sz="2200" dirty="0">
                <a:latin typeface="Arial"/>
                <a:cs typeface="Arial"/>
              </a:rPr>
              <a:t>Engage in activities that encourage creativity, problem-solving, and leadership. </a:t>
            </a:r>
          </a:p>
        </p:txBody>
      </p:sp>
    </p:spTree>
    <p:extLst>
      <p:ext uri="{BB962C8B-B14F-4D97-AF65-F5344CB8AC3E}">
        <p14:creationId xmlns:p14="http://schemas.microsoft.com/office/powerpoint/2010/main" val="1757074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B9766-CE7A-5E0A-AF6F-79A4CCF7D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A881EA-3D6C-DDA2-AD19-C209536AA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Social Media Push</a:t>
            </a:r>
          </a:p>
          <a:p>
            <a:r>
              <a:rPr lang="en-US" dirty="0">
                <a:latin typeface="Arial"/>
                <a:cs typeface="Arial"/>
              </a:rPr>
              <a:t>Shop Local Challenge</a:t>
            </a:r>
          </a:p>
          <a:p>
            <a:r>
              <a:rPr lang="en-US" dirty="0">
                <a:latin typeface="Arial"/>
                <a:cs typeface="Arial"/>
              </a:rPr>
              <a:t>Business Spotlights</a:t>
            </a:r>
          </a:p>
          <a:p>
            <a:r>
              <a:rPr lang="en-US" dirty="0">
                <a:latin typeface="Arial"/>
                <a:cs typeface="Arial"/>
              </a:rPr>
              <a:t>Thank a Local Business</a:t>
            </a:r>
          </a:p>
          <a:p>
            <a:r>
              <a:rPr lang="en-US" dirty="0">
                <a:latin typeface="Arial"/>
                <a:cs typeface="Arial"/>
              </a:rPr>
              <a:t>Invite a Guest Speaker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58DE02-3C02-2ECC-E829-E5B87526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Support Local Business Campaign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B8270-B905-F5FE-6EA6-F67099246E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Ways to Highlight Small Business</a:t>
            </a:r>
            <a:endParaRPr lang="en-US" dirty="0"/>
          </a:p>
        </p:txBody>
      </p:sp>
      <p:pic>
        <p:nvPicPr>
          <p:cNvPr id="6" name="Picture 5" descr="A child riding a bicycle outside a store">
            <a:extLst>
              <a:ext uri="{FF2B5EF4-FFF2-40B4-BE49-F238E27FC236}">
                <a16:creationId xmlns:a16="http://schemas.microsoft.com/office/drawing/2014/main" id="{9E0D4DCC-5C7F-C2F3-09D0-63E034F1C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2" y="1982804"/>
            <a:ext cx="4839127" cy="46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92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399E-8DC0-BC6B-A6D1-C084F3AF7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324345-B530-F9A9-327E-7CAEA338FD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Save activities and submit entries through FBLA Connect Form</a:t>
            </a:r>
          </a:p>
          <a:p>
            <a:r>
              <a:rPr lang="en-US" dirty="0">
                <a:latin typeface="Arial"/>
                <a:cs typeface="Arial"/>
              </a:rPr>
              <a:t>Form located – right side of chapter dashboard</a:t>
            </a:r>
          </a:p>
          <a:p>
            <a:r>
              <a:rPr lang="en-US" dirty="0">
                <a:latin typeface="Arial"/>
                <a:cs typeface="Arial"/>
              </a:rPr>
              <a:t>Advisers must be logged into FBLA Connect.</a:t>
            </a:r>
          </a:p>
          <a:p>
            <a:r>
              <a:rPr lang="en-US" dirty="0">
                <a:latin typeface="Arial"/>
                <a:cs typeface="Arial"/>
              </a:rPr>
              <a:t>Deadline:  November 30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3C5EB8-F38C-9E3F-6336-BD102747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Support Local Business Campaign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78177-49DF-F09D-395D-DAFF72B041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3900" y="2087449"/>
            <a:ext cx="3617192" cy="46196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Submission Instructions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1728927-06B7-DA4E-2DD6-4D2EE38B1774}"/>
              </a:ext>
            </a:extLst>
          </p:cNvPr>
          <p:cNvSpPr txBox="1">
            <a:spLocks/>
          </p:cNvSpPr>
          <p:nvPr/>
        </p:nvSpPr>
        <p:spPr>
          <a:xfrm>
            <a:off x="6096000" y="2087449"/>
            <a:ext cx="3617192" cy="461962"/>
          </a:xfrm>
          <a:prstGeom prst="round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Recognition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4CF4A58-7A29-B8F3-CED1-506DC28299C9}"/>
              </a:ext>
            </a:extLst>
          </p:cNvPr>
          <p:cNvSpPr txBox="1">
            <a:spLocks/>
          </p:cNvSpPr>
          <p:nvPr/>
        </p:nvSpPr>
        <p:spPr>
          <a:xfrm>
            <a:off x="6096000" y="2558317"/>
            <a:ext cx="5067301" cy="40179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Digital Certificate of Recognition</a:t>
            </a:r>
          </a:p>
          <a:p>
            <a:r>
              <a:rPr lang="en-US" dirty="0">
                <a:latin typeface="Arial"/>
                <a:cs typeface="Arial"/>
              </a:rPr>
              <a:t>Digital Medallion to display on chapter social media</a:t>
            </a:r>
          </a:p>
          <a:p>
            <a:r>
              <a:rPr lang="en-US" dirty="0">
                <a:latin typeface="Arial"/>
                <a:cs typeface="Arial"/>
              </a:rPr>
              <a:t>Eligibility to have photos or projects highlighted on FBLA’s website and/or social media channels</a:t>
            </a:r>
          </a:p>
        </p:txBody>
      </p:sp>
    </p:spTree>
    <p:extLst>
      <p:ext uri="{BB962C8B-B14F-4D97-AF65-F5344CB8AC3E}">
        <p14:creationId xmlns:p14="http://schemas.microsoft.com/office/powerpoint/2010/main" val="3972797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38A1F-3297-D8CC-A4A7-B663D592DA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Comments</a:t>
            </a:r>
            <a:r>
              <a:rPr lang="en-US">
                <a:latin typeface="Arial"/>
                <a:cs typeface="Arial"/>
              </a:rPr>
              <a:t>?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FF5E3-C191-74C7-7AE8-ED2F685CB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  <a:r>
              <a:rPr lang="en-US"/>
              <a:t>?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48EB89E-254B-00D8-4A60-64973A307132}"/>
              </a:ext>
            </a:extLst>
          </p:cNvPr>
          <p:cNvSpPr txBox="1">
            <a:spLocks/>
          </p:cNvSpPr>
          <p:nvPr/>
        </p:nvSpPr>
        <p:spPr>
          <a:xfrm>
            <a:off x="1524000" y="4317526"/>
            <a:ext cx="9144000" cy="13541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3C6AB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Thoughts?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671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721AA-A5B8-51E4-8C8F-48E715C5D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D85A85-7F5E-D3C9-31D5-4C26E87800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dirty="0">
                <a:latin typeface="Arial"/>
                <a:cs typeface="Arial"/>
              </a:rPr>
              <a:t>Steve Jobs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BC43-71F0-A140-CE07-F45F0D638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b="0" i="0" dirty="0"/>
          </a:p>
          <a:p>
            <a:r>
              <a:rPr lang="en-US" b="0" i="0" dirty="0"/>
              <a:t>"I’m as proud of many of the things we haven’t done as the things we have done. Innovation is saying no to a thousand things."</a:t>
            </a:r>
            <a:endParaRPr lang="en-US" dirty="0"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271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person wearing a blue scarf around her neck&#10;&#10;AI-generated content may be incorrect.">
            <a:extLst>
              <a:ext uri="{FF2B5EF4-FFF2-40B4-BE49-F238E27FC236}">
                <a16:creationId xmlns:a16="http://schemas.microsoft.com/office/drawing/2014/main" id="{129DC502-8B6C-F4DA-8B93-B3425A6D43C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8" b="28"/>
          <a:stretch>
            <a:fillRect/>
          </a:stretch>
        </p:blipFill>
        <p:spPr/>
      </p:pic>
      <p:pic>
        <p:nvPicPr>
          <p:cNvPr id="26" name="Picture Placeholder 2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67BB758-BE63-DAD9-C57B-0262DED1D97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8" b="28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9CCB20-29C8-2F53-D301-491741D909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5838" y="2057301"/>
            <a:ext cx="3764603" cy="9971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Welcome to National Entrepreneurship</a:t>
            </a:r>
          </a:p>
          <a:p>
            <a:r>
              <a:rPr lang="en-US" sz="3200">
                <a:latin typeface="Arial"/>
                <a:cs typeface="Arial"/>
              </a:rPr>
              <a:t>Month</a:t>
            </a:r>
            <a:endParaRPr lang="en-US" sz="32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3D1E-7403-8656-9644-C2E5E7DC6D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HS FBLA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A88335-9379-A984-4759-4ED8E53BBC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Nagathan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C04596-DE02-D473-BBC3-26ACA9C236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Yasha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CE16F1-7241-A68A-E4B0-2E194CBE6D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National President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27BBBD-9426-D2F7-1CA4-5585E0140DB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Collegiate FBLA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38C47A7-7EEA-071F-4072-75AD172954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Nevenhoven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ABA935D-A445-1231-230A-891385BD92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Jonathan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3E283CA-59AB-7665-C8B2-C9440E6A0BC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National President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25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242E2B-B9BB-9BF0-6EB6-9FA066BBE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This Evening’s Agenda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2C34E-7305-6F7F-BFDF-DBCC1CF45C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4329" y="2309122"/>
            <a:ext cx="6073635" cy="46196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/>
                <a:cs typeface="Arial"/>
              </a:rPr>
              <a:t>Why National Entrepreneurship Month Matters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049E9CF-224D-0A58-EB76-3CB19E58A15D}"/>
              </a:ext>
            </a:extLst>
          </p:cNvPr>
          <p:cNvSpPr txBox="1">
            <a:spLocks/>
          </p:cNvSpPr>
          <p:nvPr/>
        </p:nvSpPr>
        <p:spPr>
          <a:xfrm>
            <a:off x="1213857" y="3170341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Young Entrepreneurs Panel</a:t>
            </a:r>
            <a:endParaRPr lang="en-US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A0387CE-A62E-7127-12C1-05897B18AE5F}"/>
              </a:ext>
            </a:extLst>
          </p:cNvPr>
          <p:cNvSpPr txBox="1">
            <a:spLocks/>
          </p:cNvSpPr>
          <p:nvPr/>
        </p:nvSpPr>
        <p:spPr>
          <a:xfrm>
            <a:off x="2206766" y="3845868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Entrepreneurship Month Toolkit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C5D623F-6F70-1EAF-B90C-5FBF9A17B326}"/>
              </a:ext>
            </a:extLst>
          </p:cNvPr>
          <p:cNvSpPr txBox="1">
            <a:spLocks/>
          </p:cNvSpPr>
          <p:nvPr/>
        </p:nvSpPr>
        <p:spPr>
          <a:xfrm>
            <a:off x="2899494" y="4752376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American Enterprise Day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E86C56-C7E2-29C8-CDDC-F986D1654A92}"/>
              </a:ext>
            </a:extLst>
          </p:cNvPr>
          <p:cNvSpPr txBox="1">
            <a:spLocks/>
          </p:cNvSpPr>
          <p:nvPr/>
        </p:nvSpPr>
        <p:spPr>
          <a:xfrm>
            <a:off x="4405020" y="5484019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Shop Local Campaign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764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93405-E0CF-DD45-33CE-350070781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994ADE-1088-0BDA-9593-13A4C9F362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899" y="1860797"/>
            <a:ext cx="10515600" cy="40179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Encourage innovation and entrepreneurship at all levels—from </a:t>
            </a:r>
          </a:p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    students to startups and established businesses.</a:t>
            </a:r>
          </a:p>
          <a:p>
            <a:r>
              <a:rPr lang="en-US" b="1" dirty="0">
                <a:latin typeface="Arial"/>
                <a:cs typeface="Arial"/>
              </a:rPr>
              <a:t>Highlight the role of entrepreneurs in creating jobs, driving growth, and solving community challenges.</a:t>
            </a:r>
          </a:p>
          <a:p>
            <a:r>
              <a:rPr lang="en-US" b="1" dirty="0">
                <a:latin typeface="Arial"/>
                <a:cs typeface="Arial"/>
              </a:rPr>
              <a:t>Educate students and communities about business fundamentals, leadership, and entrepreneurial skills.</a:t>
            </a:r>
          </a:p>
          <a:p>
            <a:r>
              <a:rPr lang="en-US" b="1" dirty="0">
                <a:latin typeface="Arial"/>
                <a:cs typeface="Arial"/>
              </a:rPr>
              <a:t>Inspire individuals to transform ideas into ventures and pursue creative, impactful solutions. 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73678-ADC3-2BB1-A807-86C4D66975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3899" y="1162889"/>
            <a:ext cx="10515600" cy="58388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Why National Entrepreneurship Month Matters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1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8CAEA-3260-C94D-9EC7-F67816B49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6CEF8-A2D4-A57F-B3DE-CF12439BC7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Welcome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72A6A-D769-C102-0075-5BB9EEFFF4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364" y="3644137"/>
            <a:ext cx="9559636" cy="13541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Young Entrepreneurs Panel</a:t>
            </a:r>
          </a:p>
        </p:txBody>
      </p:sp>
    </p:spTree>
    <p:extLst>
      <p:ext uri="{BB962C8B-B14F-4D97-AF65-F5344CB8AC3E}">
        <p14:creationId xmlns:p14="http://schemas.microsoft.com/office/powerpoint/2010/main" val="2384208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3FA7C-272A-A576-93C9-AABD0ADD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4655D6D5-AEF5-EB90-F8C9-A6200038E2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7" r="7"/>
          <a:stretch/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AC45E88-6367-4781-487F-DCD1E1EDB60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664" b="16664"/>
          <a:stretch/>
        </p:blipFill>
        <p:spPr/>
      </p:pic>
      <p:pic>
        <p:nvPicPr>
          <p:cNvPr id="2" name="Picture Placeholder 23">
            <a:extLst>
              <a:ext uri="{FF2B5EF4-FFF2-40B4-BE49-F238E27FC236}">
                <a16:creationId xmlns:a16="http://schemas.microsoft.com/office/drawing/2014/main" id="{54252E32-65ED-87B0-FEC9-F129239B49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664" b="16664"/>
          <a:stretch/>
        </p:blipFill>
        <p:spPr>
          <a:xfrm>
            <a:off x="1400421" y="1566117"/>
            <a:ext cx="2787157" cy="27875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2409A28-787F-D2BA-E3CE-D1E98FF55165}"/>
              </a:ext>
            </a:extLst>
          </p:cNvPr>
          <p:cNvSpPr txBox="1"/>
          <p:nvPr/>
        </p:nvSpPr>
        <p:spPr>
          <a:xfrm>
            <a:off x="1648690" y="4895272"/>
            <a:ext cx="229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Brian Ferrell</a:t>
            </a:r>
          </a:p>
          <a:p>
            <a:r>
              <a:rPr lang="en-US" dirty="0"/>
              <a:t>Owner &amp; CEO</a:t>
            </a:r>
          </a:p>
          <a:p>
            <a:r>
              <a:rPr lang="en-US" dirty="0"/>
              <a:t>Factor 110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4B7E15-33B7-F693-7928-43ECBD3CA173}"/>
              </a:ext>
            </a:extLst>
          </p:cNvPr>
          <p:cNvSpPr txBox="1"/>
          <p:nvPr/>
        </p:nvSpPr>
        <p:spPr>
          <a:xfrm>
            <a:off x="4876801" y="4886036"/>
            <a:ext cx="2872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Danielle Tolentino Tuason</a:t>
            </a:r>
          </a:p>
          <a:p>
            <a:r>
              <a:rPr lang="en-US" dirty="0"/>
              <a:t>Owner</a:t>
            </a:r>
          </a:p>
          <a:p>
            <a:r>
              <a:rPr lang="en-US" dirty="0"/>
              <a:t>Seniors Helping Seniors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033817-2C31-ACBA-9676-C90151B66295}"/>
              </a:ext>
            </a:extLst>
          </p:cNvPr>
          <p:cNvSpPr txBox="1"/>
          <p:nvPr/>
        </p:nvSpPr>
        <p:spPr>
          <a:xfrm>
            <a:off x="8552873" y="4830218"/>
            <a:ext cx="2124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Drew Marx</a:t>
            </a:r>
          </a:p>
          <a:p>
            <a:r>
              <a:rPr lang="en-US" dirty="0"/>
              <a:t>CEO</a:t>
            </a:r>
          </a:p>
          <a:p>
            <a:r>
              <a:rPr lang="en-US" dirty="0" err="1"/>
              <a:t>Forio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61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087435-E834-A135-B254-7F85C56A4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F1F86-8BDC-C9B8-BBC9-47453A932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/>
              <a:t>What’s Inside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F3E2D5-60A0-95D8-E0F4-6AEC6E83E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Overview, purpose, and how</a:t>
            </a:r>
          </a:p>
          <a:p>
            <a:pPr marL="0" indent="0">
              <a:buNone/>
            </a:pPr>
            <a:r>
              <a:rPr lang="en-US" sz="2000" dirty="0"/>
              <a:t>     FBLA Celebrates</a:t>
            </a:r>
          </a:p>
          <a:p>
            <a:r>
              <a:rPr lang="en-US" sz="2000" dirty="0"/>
              <a:t>Connection to Competitive Events</a:t>
            </a:r>
          </a:p>
          <a:p>
            <a:r>
              <a:rPr lang="en-US" sz="2000" dirty="0"/>
              <a:t>Point Breakdown</a:t>
            </a:r>
          </a:p>
          <a:p>
            <a:r>
              <a:rPr lang="en-US" sz="2000" dirty="0"/>
              <a:t>Activity Ideas</a:t>
            </a:r>
          </a:p>
          <a:p>
            <a:r>
              <a:rPr lang="en-US" sz="2000" dirty="0"/>
              <a:t>Support Local Business Campaign</a:t>
            </a:r>
          </a:p>
          <a:p>
            <a:r>
              <a:rPr lang="en-US" sz="2000" dirty="0"/>
              <a:t>American Enterprise Day</a:t>
            </a:r>
          </a:p>
          <a:p>
            <a:r>
              <a:rPr lang="en-US" sz="2000" dirty="0"/>
              <a:t>Submission Instructions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3D9C78D4-9B94-3192-98BD-9B7BB5AC10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" r="1240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733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B27BD-A4F9-9BED-6E82-B0E765BF0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7BE512-FA71-3B1C-FBE4-FEA3118B1D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latin typeface="Arial"/>
                <a:cs typeface="Arial"/>
              </a:rPr>
              <a:t>Middle School</a:t>
            </a:r>
            <a:r>
              <a:rPr lang="en-US" dirty="0">
                <a:latin typeface="Arial"/>
                <a:cs typeface="Arial"/>
              </a:rPr>
              <a:t> – Career Exploration, Exploring Agribusiness, Exploring Business Concepts, Exploring Economics, Exploring Management &amp; Entrepreneurship</a:t>
            </a:r>
          </a:p>
          <a:p>
            <a:r>
              <a:rPr lang="en-US" b="1" dirty="0">
                <a:latin typeface="Arial"/>
                <a:cs typeface="Arial"/>
              </a:rPr>
              <a:t>High School</a:t>
            </a:r>
            <a:r>
              <a:rPr lang="en-US" dirty="0">
                <a:latin typeface="Arial"/>
                <a:cs typeface="Arial"/>
              </a:rPr>
              <a:t> – Agribusiness, Business Plan, Economics, Entrepreneurship, Future Business Leader, International Business, Introduction to Business Concepts, Real Estate, Sports &amp; Entertainment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A7B4D8-B7A6-75EA-F177-C6FB7F24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Competitive Event Connections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841BD-396C-4EB3-A388-91F226E4C4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Connections to Entrepreneurship</a:t>
            </a:r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691A7BF-6E6A-9B39-9949-5C0C4CF81EB1}"/>
              </a:ext>
            </a:extLst>
          </p:cNvPr>
          <p:cNvSpPr txBox="1">
            <a:spLocks/>
          </p:cNvSpPr>
          <p:nvPr/>
        </p:nvSpPr>
        <p:spPr>
          <a:xfrm>
            <a:off x="5982129" y="2549411"/>
            <a:ext cx="5067301" cy="40179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Arial"/>
                <a:cs typeface="Arial"/>
              </a:rPr>
              <a:t>Collegiate</a:t>
            </a:r>
            <a:r>
              <a:rPr lang="en-US" sz="2200" dirty="0">
                <a:latin typeface="Arial"/>
                <a:cs typeface="Arial"/>
              </a:rPr>
              <a:t> – Entrepreneurship Pitch Competition, Foundations of Economics, Foundations of Entrepreneurship, Foundations of Finance, Foundations of Management, Future Business Executive, International Business, Retail Management</a:t>
            </a:r>
          </a:p>
        </p:txBody>
      </p:sp>
    </p:spTree>
    <p:extLst>
      <p:ext uri="{BB962C8B-B14F-4D97-AF65-F5344CB8AC3E}">
        <p14:creationId xmlns:p14="http://schemas.microsoft.com/office/powerpoint/2010/main" val="216682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A770E-6DB4-B620-35DF-9ECC1D224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C3EC72-4ACA-894D-6DC4-62391AA95D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Middle School</a:t>
            </a:r>
          </a:p>
          <a:p>
            <a:r>
              <a:rPr lang="en-US" b="1" dirty="0">
                <a:latin typeface="Arial"/>
                <a:cs typeface="Arial"/>
              </a:rPr>
              <a:t>100 Points for planning one of the suggested activities</a:t>
            </a:r>
          </a:p>
          <a:p>
            <a:r>
              <a:rPr lang="en-US" b="1" dirty="0">
                <a:latin typeface="Arial"/>
                <a:cs typeface="Arial"/>
              </a:rPr>
              <a:t>50 BONUS points for participating in the Support Local Business Campaign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50 Points for touring a business virtually or in person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5A62A2-AE1D-CA51-B3AF-436E9DA1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Earn Points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25498-BC26-20FC-2D1E-7231CE9FE4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6144" y="1939320"/>
            <a:ext cx="3029527" cy="46196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Champion Chapter</a:t>
            </a:r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BE61E21-2D62-331B-B341-E17CCC7DD6F3}"/>
              </a:ext>
            </a:extLst>
          </p:cNvPr>
          <p:cNvSpPr txBox="1">
            <a:spLocks/>
          </p:cNvSpPr>
          <p:nvPr/>
        </p:nvSpPr>
        <p:spPr>
          <a:xfrm>
            <a:off x="5982129" y="2549411"/>
            <a:ext cx="5067301" cy="40179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High School</a:t>
            </a:r>
          </a:p>
          <a:p>
            <a:r>
              <a:rPr lang="en-US" b="1" dirty="0">
                <a:latin typeface="Arial"/>
                <a:cs typeface="Arial"/>
              </a:rPr>
              <a:t>500 Points for planning one of the suggested activities</a:t>
            </a:r>
          </a:p>
          <a:p>
            <a:r>
              <a:rPr lang="en-US" b="1" dirty="0">
                <a:latin typeface="Arial"/>
                <a:cs typeface="Arial"/>
              </a:rPr>
              <a:t>100 BONUS points for participating in the Support Local Business Campaign</a:t>
            </a:r>
          </a:p>
          <a:p>
            <a:r>
              <a:rPr lang="en-US" b="1" dirty="0">
                <a:latin typeface="Arial"/>
                <a:cs typeface="Arial"/>
              </a:rPr>
              <a:t>100 Points for touring a business virtually or in person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8056402-315C-7254-39BE-4B514D9335D0}"/>
              </a:ext>
            </a:extLst>
          </p:cNvPr>
          <p:cNvSpPr txBox="1">
            <a:spLocks/>
          </p:cNvSpPr>
          <p:nvPr/>
        </p:nvSpPr>
        <p:spPr>
          <a:xfrm>
            <a:off x="6656531" y="1939320"/>
            <a:ext cx="3138632" cy="461962"/>
          </a:xfrm>
          <a:prstGeom prst="round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Champion Chapter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607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FBLA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2E7F"/>
      </a:accent1>
      <a:accent2>
        <a:srgbClr val="1D51BC"/>
      </a:accent2>
      <a:accent3>
        <a:srgbClr val="2269DD"/>
      </a:accent3>
      <a:accent4>
        <a:srgbClr val="F4AB19"/>
      </a:accent4>
      <a:accent5>
        <a:srgbClr val="C8C8C8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afcb6c-c96f-4a23-98da-13f2d6da8f40" xsi:nil="true"/>
    <lcf76f155ced4ddcb4097134ff3c332f xmlns="17c8e3a4-491b-44e4-abba-b8b66035147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5501A449E3044A6A396DB8AC23D5C" ma:contentTypeVersion="19" ma:contentTypeDescription="Create a new document." ma:contentTypeScope="" ma:versionID="f8b0a1d1dc391d1b9ee903f3b95882be">
  <xsd:schema xmlns:xsd="http://www.w3.org/2001/XMLSchema" xmlns:xs="http://www.w3.org/2001/XMLSchema" xmlns:p="http://schemas.microsoft.com/office/2006/metadata/properties" xmlns:ns2="17c8e3a4-491b-44e4-abba-b8b660351478" xmlns:ns3="13afcb6c-c96f-4a23-98da-13f2d6da8f40" targetNamespace="http://schemas.microsoft.com/office/2006/metadata/properties" ma:root="true" ma:fieldsID="9512114fdb82085fba1b534f3094b9bf" ns2:_="" ns3:_="">
    <xsd:import namespace="17c8e3a4-491b-44e4-abba-b8b660351478"/>
    <xsd:import namespace="13afcb6c-c96f-4a23-98da-13f2d6da8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8e3a4-491b-44e4-abba-b8b6603514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4cdf41e-4eda-4fc3-9b32-360436fa61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afcb6c-c96f-4a23-98da-13f2d6da8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4dcb8f-0200-42e8-a249-cce9f6c54e0a}" ma:internalName="TaxCatchAll" ma:showField="CatchAllData" ma:web="13afcb6c-c96f-4a23-98da-13f2d6da8f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31696F-9599-40A8-A092-2AF7B37139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844D20-30F1-4BCA-8A85-0E9D75B21202}">
  <ds:schemaRefs>
    <ds:schemaRef ds:uri="http://schemas.openxmlformats.org/package/2006/metadata/core-properties"/>
    <ds:schemaRef ds:uri="http://www.w3.org/XML/1998/namespace"/>
    <ds:schemaRef ds:uri="17c8e3a4-491b-44e4-abba-b8b660351478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13afcb6c-c96f-4a23-98da-13f2d6da8f40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179D7E4-45C9-4D29-BE25-BCA58C261E38}"/>
</file>

<file path=docMetadata/LabelInfo.xml><?xml version="1.0" encoding="utf-8"?>
<clbl:labelList xmlns:clbl="http://schemas.microsoft.com/office/2020/mipLabelMetadata">
  <clbl:label id="{f8dc1ea3-1b96-4498-afe5-9a1ba91b6a7e}" enabled="0" method="" siteId="{f8dc1ea3-1b96-4498-afe5-9a1ba91b6a7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739</Words>
  <Application>Microsoft Office PowerPoint</Application>
  <PresentationFormat>Widescreen</PresentationFormat>
  <Paragraphs>119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Aptos</vt:lpstr>
      <vt:lpstr>Calibri</vt:lpstr>
      <vt:lpstr>Office Theme</vt:lpstr>
      <vt:lpstr>PowerPoint Presentation</vt:lpstr>
      <vt:lpstr>PowerPoint Presentation</vt:lpstr>
      <vt:lpstr>This Evening’s Agenda</vt:lpstr>
      <vt:lpstr>PowerPoint Presentation</vt:lpstr>
      <vt:lpstr>Welcome</vt:lpstr>
      <vt:lpstr>PowerPoint Presentation</vt:lpstr>
      <vt:lpstr>What’s Inside</vt:lpstr>
      <vt:lpstr>Competitive Event Connections</vt:lpstr>
      <vt:lpstr>Earn Points</vt:lpstr>
      <vt:lpstr>Earn Points</vt:lpstr>
      <vt:lpstr>Activity Ideas</vt:lpstr>
      <vt:lpstr>Activity Ideas</vt:lpstr>
      <vt:lpstr>American Enterprise Day</vt:lpstr>
      <vt:lpstr>Support Local Business Campaign</vt:lpstr>
      <vt:lpstr>Support Local Business Campaign</vt:lpstr>
      <vt:lpstr>Comments?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 Basler</dc:creator>
  <cp:lastModifiedBy>Michele Lunsford</cp:lastModifiedBy>
  <cp:revision>10</cp:revision>
  <dcterms:created xsi:type="dcterms:W3CDTF">2025-07-30T21:07:15Z</dcterms:created>
  <dcterms:modified xsi:type="dcterms:W3CDTF">2025-11-12T20:13:09Z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0x0101003E05501A449E3044A6A396DB8AC23D5C</vt:lpwstr>
  </property>
  <property fmtid="{D5CDD505-2E9C-101B-9397-08002B2CF9AE}" pid="3" name="MediaServiceImageTags">
    <vt:lpwstr/>
  </property>
  <property fmtid="{D5CDD505-2E9C-101B-9397-08002B2CF9AE}" pid="4" name="ArticulateGUID">
    <vt:lpwstr>67623622-07B8-46A0-9A09-47EB000D9C13</vt:lpwstr>
  </property>
  <property fmtid="{D5CDD505-2E9C-101B-9397-08002B2CF9AE}" pid="5" name="ArticulatePath">
    <vt:lpwstr>https://fblapbl.sharepoint.com/sites/Admin/Shared Documents/Archive (Before 4_29_2025)/State Leader Dialogs/2025-2026 Year - National Staff Leading/1 - 9.17.25 - State Leader Dialog</vt:lpwstr>
  </property>
</Properties>
</file>